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66" r:id="rId6"/>
    <p:sldId id="267" r:id="rId7"/>
    <p:sldId id="273" r:id="rId8"/>
    <p:sldId id="286" r:id="rId9"/>
    <p:sldId id="270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 snapToGrid="0" snapToObjects="1">
      <p:cViewPr varScale="1">
        <p:scale>
          <a:sx n="87" d="100"/>
          <a:sy n="87" d="100"/>
        </p:scale>
        <p:origin x="90" y="3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58DEFD-D9D3-930B-0B7B-44DA2D06FC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F1CB92-B7DE-621D-35A7-3AF7CCAC835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2D36A4-FA70-4441-92F5-AA7FA5D668EA}" type="datetimeFigureOut">
              <a:rPr lang="en-GB"/>
              <a:pPr>
                <a:defRPr/>
              </a:pPr>
              <a:t>15/04/2024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1B5F5E-3734-6A35-C10F-79437EFF95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6F9812D-6171-DA59-1F37-DF6702B11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B016E-8BEB-C2FB-F2E6-87ABEC1D1F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5686C-5698-238A-DF2D-A21FB1C6E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9991D2-C87F-4760-A275-809AAEEBA0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4B36665-8A46-0AC7-4497-DFAF91D577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359EC00-190E-D4B5-FC3E-2B90ACB5C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1EF854C-0862-6EDC-BA30-782C931DDF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8A44A2-95B7-406C-B451-2BD0AAEE4947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A5B7EEF2-BFA8-50F7-E0FA-F245AE98A0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95501122-51BC-D803-C241-83ED160126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206E3DA4-C433-B97A-C883-E6F5C2965A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2C6021B-4F80-41B1-A194-E2F6C78E251D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3940F0B-B42C-6239-EAFC-CB6CCA4323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1E3486F-A27B-7ED5-8744-445053BB4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FC7A60A9-AC63-B2E3-81B7-DA1E23E04E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4143370-2224-497B-AC7A-FDE2FF8C1FD5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1.jpg">
            <a:extLst>
              <a:ext uri="{FF2B5EF4-FFF2-40B4-BE49-F238E27FC236}">
                <a16:creationId xmlns:a16="http://schemas.microsoft.com/office/drawing/2014/main" id="{E9275A6A-1FA5-A7B2-F445-DAEA243C4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2CF5A8-0EA4-48B7-55B9-C9AB6A2E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8350-80F7-414D-B8FC-39EB813EBF9A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8E8BB2-193D-9ED6-9EF0-C319AB92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D2FD41-8583-161A-BDBC-543026A4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86245-60E5-4711-BFE7-67170E2A2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839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lide 2.jpg">
            <a:extLst>
              <a:ext uri="{FF2B5EF4-FFF2-40B4-BE49-F238E27FC236}">
                <a16:creationId xmlns:a16="http://schemas.microsoft.com/office/drawing/2014/main" id="{396DE998-58BA-3E16-3594-9875B3A2F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D6B258-55C0-0359-2577-A00A33C4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7AE1-F6C1-4D6D-8F0E-45C130F60627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7035CC-FDBB-7C45-AB74-117A7DCD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789F8-C355-E066-8482-575C0D4F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EDC4-9C1C-445D-9281-91CF04C3A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66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_DSC9734 (1).jpg">
            <a:extLst>
              <a:ext uri="{FF2B5EF4-FFF2-40B4-BE49-F238E27FC236}">
                <a16:creationId xmlns:a16="http://schemas.microsoft.com/office/drawing/2014/main" id="{68EE9CE6-D185-9CA5-25DC-24306A38D0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QA_powerpoint_top_left_curve.png">
            <a:extLst>
              <a:ext uri="{FF2B5EF4-FFF2-40B4-BE49-F238E27FC236}">
                <a16:creationId xmlns:a16="http://schemas.microsoft.com/office/drawing/2014/main" id="{C4F8D16D-A088-6766-F233-F2E209E785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8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031955-5647-A175-6BC5-4528D12B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D5DC-E3A2-46FD-B44B-79DA4952E42C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BDD8F4-4788-FF69-DC49-12870A36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676446-EDC8-DE4E-1DAE-57C36022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67C8C-EDE5-46FD-BB5E-A0048B281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41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s 4-10.jpg">
            <a:extLst>
              <a:ext uri="{FF2B5EF4-FFF2-40B4-BE49-F238E27FC236}">
                <a16:creationId xmlns:a16="http://schemas.microsoft.com/office/drawing/2014/main" id="{9AC32A59-C24C-6C8D-46BD-844AEE5ABA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D3C5A65-EEB5-75C5-CAF1-0A52BC46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7564B-17ED-4F04-B27C-6266EF53C10E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AE2DEC5-2ED5-48FB-A370-236615DB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2FBDBD8-C1A9-E4B2-C3B9-C30917F4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3D24-0026-4EE9-84B3-29868C274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72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lides 11-14.jpg">
            <a:extLst>
              <a:ext uri="{FF2B5EF4-FFF2-40B4-BE49-F238E27FC236}">
                <a16:creationId xmlns:a16="http://schemas.microsoft.com/office/drawing/2014/main" id="{38F14211-2BAE-7F9A-1A94-90209D0CD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AF44DD55-DC34-0149-E90D-512BED1CD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9D6DA-D2C6-409E-BA23-6F39EAFA6ED6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9DBEBD03-0AA2-E229-965E-1C32C1623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447DB977-1BDA-E7DA-2C5C-DB6DA88A7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E778C-81DB-4F67-968F-553D19788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7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lide 15.jpg">
            <a:extLst>
              <a:ext uri="{FF2B5EF4-FFF2-40B4-BE49-F238E27FC236}">
                <a16:creationId xmlns:a16="http://schemas.microsoft.com/office/drawing/2014/main" id="{4B888813-01D4-D6F6-53E3-AE8F40C24A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35845CB-EB21-D53C-315C-9FA22FA9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C342-DE81-4D23-8ED1-C85E0A4688E6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43F77CB-88D9-4170-27EC-9B41F945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62CEE10D-5CD1-62A7-333C-EDF5F64FC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03FA-DF81-487E-8244-CFE154609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19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52E07F-65CA-0D60-BE88-7C1DC59B54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3E4061C-5EF8-C8D4-36F7-F7091C0B89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8732-3C88-9231-9B78-1D0C63E1C5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42BA57-0FE8-4B9E-93D1-4E3A8A38DC24}" type="datetimeFigureOut">
              <a:rPr lang="en-US"/>
              <a:pPr>
                <a:defRPr/>
              </a:pPr>
              <a:t>4/15/2024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37778-6C99-2E13-D751-052246A35A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88863-5F1B-AACF-8941-8473167D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BCC4CEB-A84A-42C7-B4BA-4B20BDC1E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B7FD-7FC9-BC86-228C-18DC1F3C2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047928"/>
            <a:ext cx="7772400" cy="1102519"/>
          </a:xfrm>
        </p:spPr>
        <p:txBody>
          <a:bodyPr/>
          <a:lstStyle/>
          <a:p>
            <a:r>
              <a:rPr lang="en-GB" dirty="0"/>
              <a:t>SQA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112B00-2095-9058-26F1-459033BE7E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4350" y="914400"/>
            <a:ext cx="8345488" cy="646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SQA Qualifications Team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B949-B136-F936-5AC2-4C460B6ED394}"/>
              </a:ext>
            </a:extLst>
          </p:cNvPr>
          <p:cNvSpPr txBox="1"/>
          <p:nvPr/>
        </p:nvSpPr>
        <p:spPr>
          <a:xfrm>
            <a:off x="793750" y="1560513"/>
            <a:ext cx="755650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0000"/>
              </a:spcBef>
              <a:defRPr/>
            </a:pPr>
            <a:r>
              <a:rPr lang="en-GB" sz="2400" kern="0" dirty="0">
                <a:latin typeface="Arial"/>
              </a:rPr>
              <a:t>HNC &amp; HND Accounting</a:t>
            </a:r>
            <a:endParaRPr lang="en-US" sz="2400" kern="0" dirty="0">
              <a:latin typeface="+mn-lt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endParaRPr lang="en-US" sz="2000" kern="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Qualifications Manager: </a:t>
            </a:r>
            <a:r>
              <a:rPr lang="en-US" sz="20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Hamilton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Qualifications Officer: </a:t>
            </a:r>
            <a:r>
              <a:rPr lang="en-GB" sz="20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Louise Mycroft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Subject Implementation Manager: </a:t>
            </a:r>
            <a:r>
              <a:rPr lang="en-GB" sz="20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Elliott (P/T)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Subject Implementation Manager: </a:t>
            </a:r>
            <a:r>
              <a:rPr lang="en-GB" sz="20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Sutherland (P/T)</a:t>
            </a:r>
          </a:p>
          <a:p>
            <a:pPr defTabSz="914400" eaLnBrk="1" hangingPunct="1">
              <a:spcBef>
                <a:spcPct val="20000"/>
              </a:spcBef>
              <a:defRPr/>
            </a:pPr>
            <a:r>
              <a:rPr lang="en-GB" sz="2000" kern="0" dirty="0">
                <a:latin typeface="Arial" panose="020B0604020202020204" pitchFamily="34" charset="0"/>
                <a:cs typeface="Arial" panose="020B0604020202020204" pitchFamily="34" charset="0"/>
              </a:rPr>
              <a:t>NG New Product Development Manager: </a:t>
            </a:r>
            <a:r>
              <a:rPr lang="en-GB" sz="2000" kern="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Woollard</a:t>
            </a:r>
            <a:endParaRPr lang="en-GB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F9EEC4-31CE-2B24-A978-4136CF5E72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39725" y="260350"/>
            <a:ext cx="7951788" cy="4603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Programme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96F6C-F2D4-C245-5C9E-72111F253BC0}"/>
              </a:ext>
            </a:extLst>
          </p:cNvPr>
          <p:cNvSpPr txBox="1"/>
          <p:nvPr/>
        </p:nvSpPr>
        <p:spPr>
          <a:xfrm>
            <a:off x="339725" y="836613"/>
            <a:ext cx="8970963" cy="4113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1000  Welcome and SQA Update		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Tony Hamilton (SQA)</a:t>
            </a:r>
            <a:endParaRPr lang="en-GB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sz="1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 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SIM Update						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John Elliott (SQA)</a:t>
            </a:r>
            <a:endParaRPr lang="en-GB" sz="1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NG HNC/D Accounting Development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John Elliott (SQA)</a:t>
            </a:r>
            <a:b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Overview							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Sarah Sutherland (SQA)</a:t>
            </a:r>
            <a:endParaRPr lang="en-GB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 NG HNC Accounting Delivery in 	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Margaret Boyack (Edi College)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Practice</a:t>
            </a:r>
            <a:endParaRPr lang="en-GB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1145 Break</a:t>
            </a: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Integrating AI in Education: Navigating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Amanda Mason (Inverness UHI)</a:t>
            </a:r>
            <a:b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</a:t>
            </a: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Path Towards Interactive Learning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 and Future Readiness</a:t>
            </a:r>
            <a:b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GB" sz="10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GB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1300 Open Discussion and Close				</a:t>
            </a:r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All</a:t>
            </a:r>
            <a:endParaRPr lang="en-GB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5A0D52C-2515-F793-93BF-FFDBBFB2EF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1150" y="485775"/>
            <a:ext cx="7951788" cy="4619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Entry and Award Statistics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0E6F1B-9EC7-7CCD-59A3-5B679E772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54038" y="1089025"/>
            <a:ext cx="8093075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hangingPunct="1">
              <a:spcBef>
                <a:spcPct val="20000"/>
              </a:spcBef>
              <a:defRPr/>
            </a:pPr>
            <a:br>
              <a:rPr lang="en-GB" sz="2400" kern="0" dirty="0">
                <a:solidFill>
                  <a:srgbClr val="1F497D"/>
                </a:solidFill>
                <a:latin typeface="Arial"/>
                <a:ea typeface="Calibri" panose="020F0502020204030204" pitchFamily="34" charset="0"/>
              </a:rPr>
            </a:br>
            <a:endParaRPr lang="en-GB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2292" name="Picture 3" descr="Entry and Award statistics for Accounting courses from year 2017/18 to 2023/24">
            <a:extLst>
              <a:ext uri="{FF2B5EF4-FFF2-40B4-BE49-F238E27FC236}">
                <a16:creationId xmlns:a16="http://schemas.microsoft.com/office/drawing/2014/main" id="{28071D95-1C9B-6B32-6057-7D47BC53C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968500"/>
            <a:ext cx="86645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081E029-5209-12A5-C8D6-15CB7B3C16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438" y="407988"/>
            <a:ext cx="7951787" cy="4619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Provisional T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imelines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291" name="TextBox 7">
            <a:extLst>
              <a:ext uri="{FF2B5EF4-FFF2-40B4-BE49-F238E27FC236}">
                <a16:creationId xmlns:a16="http://schemas.microsoft.com/office/drawing/2014/main" id="{AC39960D-B3C3-E350-504B-0F9DC3ED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1376363"/>
            <a:ext cx="8410575" cy="3281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Piloting HNC and HND 	2023/34</a:t>
            </a:r>
            <a:endParaRPr lang="en-GB" altLang="en-US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Validation 					2024/25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Piloting HNC and HND 	2024/25</a:t>
            </a:r>
            <a:endParaRPr lang="en-GB" altLang="en-US" sz="2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defRPr/>
            </a:pPr>
            <a:r>
              <a:rPr lang="en-GB" alt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Implementation 			2025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endParaRPr lang="en-GB" altLang="en-US" sz="1400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contingent on availability of</a:t>
            </a:r>
          </a:p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systems solution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F588A-C683-8BC7-A5B8-0E55C23F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18221"/>
            <a:ext cx="8229600" cy="857250"/>
          </a:xfrm>
        </p:spPr>
        <p:txBody>
          <a:bodyPr/>
          <a:lstStyle/>
          <a:p>
            <a:r>
              <a:rPr lang="en-GB" dirty="0"/>
              <a:t>End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C45261469C942AE0C438AB2DE88F9" ma:contentTypeVersion="24" ma:contentTypeDescription="Create a new document." ma:contentTypeScope="" ma:versionID="3a1f9a94b62db2f67a242cda52b12dfd">
  <xsd:schema xmlns:xsd="http://www.w3.org/2001/XMLSchema" xmlns:xs="http://www.w3.org/2001/XMLSchema" xmlns:p="http://schemas.microsoft.com/office/2006/metadata/properties" xmlns:ns2="24579435-1955-4852-b88c-c5bd538be767" xmlns:ns3="fcdf1fd3-bca5-46a0-88d6-a06626cbee3e" targetNamespace="http://schemas.microsoft.com/office/2006/metadata/properties" ma:root="true" ma:fieldsID="1c76c9b2879e40a4d3f6e2c43a7f18ee" ns2:_="" ns3:_="">
    <xsd:import namespace="24579435-1955-4852-b88c-c5bd538be767"/>
    <xsd:import namespace="fcdf1fd3-bca5-46a0-88d6-a06626cbee3e"/>
    <xsd:element name="properties">
      <xsd:complexType>
        <xsd:sequence>
          <xsd:element name="documentManagement">
            <xsd:complexType>
              <xsd:all>
                <xsd:element ref="ns2:Officer" minOccurs="0"/>
                <xsd:element ref="ns2:Location" minOccurs="0"/>
                <xsd:element ref="ns2:ba6c7126-bede-461a-ad34-acef727c7a71CountryOrRegion" minOccurs="0"/>
                <xsd:element ref="ns2:ba6c7126-bede-461a-ad34-acef727c7a71State" minOccurs="0"/>
                <xsd:element ref="ns2:ba6c7126-bede-461a-ad34-acef727c7a71City" minOccurs="0"/>
                <xsd:element ref="ns2:ba6c7126-bede-461a-ad34-acef727c7a71PostalCode" minOccurs="0"/>
                <xsd:element ref="ns2:ba6c7126-bede-461a-ad34-acef727c7a71Street" minOccurs="0"/>
                <xsd:element ref="ns2:ba6c7126-bede-461a-ad34-acef727c7a71GeoLoc" minOccurs="0"/>
                <xsd:element ref="ns2:ba6c7126-bede-461a-ad34-acef727c7a71DispName" minOccurs="0"/>
                <xsd:element ref="ns2:Date" minOccurs="0"/>
                <xsd:element ref="ns2:MediaServiceMetadata" minOccurs="0"/>
                <xsd:element ref="ns2:MediaServiceFastMetadata" minOccurs="0"/>
                <xsd:element ref="ns2:Admi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79435-1955-4852-b88c-c5bd538be767" elementFormDefault="qualified">
    <xsd:import namespace="http://schemas.microsoft.com/office/2006/documentManagement/types"/>
    <xsd:import namespace="http://schemas.microsoft.com/office/infopath/2007/PartnerControls"/>
    <xsd:element name="Officer" ma:index="8" nillable="true" ma:displayName="Officer" ma:format="Dropdown" ma:internalName="Officer">
      <xsd:simpleType>
        <xsd:restriction base="dms:Text">
          <xsd:maxLength value="255"/>
        </xsd:restriction>
      </xsd:simpleType>
    </xsd:element>
    <xsd:element name="Location" ma:index="9" nillable="true" ma:displayName="Location" ma:format="Dropdown" ma:internalName="Location">
      <xsd:simpleType>
        <xsd:restriction base="dms:Unknown"/>
      </xsd:simpleType>
    </xsd:element>
    <xsd:element name="ba6c7126-bede-461a-ad34-acef727c7a71CountryOrRegion" ma:index="10" nillable="true" ma:displayName="Location: Country/Region" ma:internalName="CountryOrRegion" ma:readOnly="true">
      <xsd:simpleType>
        <xsd:restriction base="dms:Text"/>
      </xsd:simpleType>
    </xsd:element>
    <xsd:element name="ba6c7126-bede-461a-ad34-acef727c7a71State" ma:index="11" nillable="true" ma:displayName="Location: State" ma:internalName="State" ma:readOnly="true">
      <xsd:simpleType>
        <xsd:restriction base="dms:Text"/>
      </xsd:simpleType>
    </xsd:element>
    <xsd:element name="ba6c7126-bede-461a-ad34-acef727c7a71City" ma:index="12" nillable="true" ma:displayName="Location: City" ma:internalName="City" ma:readOnly="true">
      <xsd:simpleType>
        <xsd:restriction base="dms:Text"/>
      </xsd:simpleType>
    </xsd:element>
    <xsd:element name="ba6c7126-bede-461a-ad34-acef727c7a71PostalCode" ma:index="13" nillable="true" ma:displayName="Location: Postal Code" ma:internalName="PostalCode" ma:readOnly="true">
      <xsd:simpleType>
        <xsd:restriction base="dms:Text"/>
      </xsd:simpleType>
    </xsd:element>
    <xsd:element name="ba6c7126-bede-461a-ad34-acef727c7a71Street" ma:index="14" nillable="true" ma:displayName="Location: Street" ma:internalName="Street" ma:readOnly="true">
      <xsd:simpleType>
        <xsd:restriction base="dms:Text"/>
      </xsd:simpleType>
    </xsd:element>
    <xsd:element name="ba6c7126-bede-461a-ad34-acef727c7a71GeoLoc" ma:index="15" nillable="true" ma:displayName="Location: Coordinates" ma:internalName="GeoLoc" ma:readOnly="true">
      <xsd:simpleType>
        <xsd:restriction base="dms:Unknown"/>
      </xsd:simpleType>
    </xsd:element>
    <xsd:element name="ba6c7126-bede-461a-ad34-acef727c7a71DispName" ma:index="16" nillable="true" ma:displayName="Location: Name" ma:internalName="DispName" ma:readOnly="true">
      <xsd:simpleType>
        <xsd:restriction base="dms:Text"/>
      </xsd:simpleType>
    </xsd:element>
    <xsd:element name="Date" ma:index="17" nillable="true" ma:displayName="Date " ma:format="Dropdown" ma:internalName="Date">
      <xsd:simpleType>
        <xsd:restriction base="dms:Text">
          <xsd:maxLength value="255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Admin" ma:index="20" nillable="true" ma:displayName="Admin" ma:format="Dropdown" ma:internalName="Admin">
      <xsd:simpleType>
        <xsd:restriction base="dms:Text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df1fd3-bca5-46a0-88d6-a06626cbee3e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24579435-1955-4852-b88c-c5bd538be767" xsi:nil="true"/>
    <Officer xmlns="24579435-1955-4852-b88c-c5bd538be767" xsi:nil="true"/>
    <Admin xmlns="24579435-1955-4852-b88c-c5bd538be767" xsi:nil="true"/>
    <Location xmlns="24579435-1955-4852-b88c-c5bd538be767" xsi:nil="true"/>
  </documentManagement>
</p:properties>
</file>

<file path=customXml/itemProps1.xml><?xml version="1.0" encoding="utf-8"?>
<ds:datastoreItem xmlns:ds="http://schemas.openxmlformats.org/officeDocument/2006/customXml" ds:itemID="{76469C65-2DF2-429F-8CB3-ECEB2AB7C8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3876C4-C1A7-45C5-9152-C5EBCDCFC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579435-1955-4852-b88c-c5bd538be767"/>
    <ds:schemaRef ds:uri="fcdf1fd3-bca5-46a0-88d6-a06626cbe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94C934-1F47-446F-A05C-6946261B53AD}">
  <ds:schemaRefs>
    <ds:schemaRef ds:uri="http://purl.org/dc/terms/"/>
    <ds:schemaRef ds:uri="24579435-1955-4852-b88c-c5bd538be767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cdf1fd3-bca5-46a0-88d6-a06626cbee3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213</Words>
  <Application>Microsoft Office PowerPoint</Application>
  <PresentationFormat>On-screen Show (16:9)</PresentationFormat>
  <Paragraphs>31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SQA Update</vt:lpstr>
      <vt:lpstr>SQA Qualifications Team</vt:lpstr>
      <vt:lpstr>Programme</vt:lpstr>
      <vt:lpstr>Entry and Award Statistics</vt:lpstr>
      <vt:lpstr>Provisional Timelines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Lang</dc:creator>
  <cp:lastModifiedBy>Alan Bickerton</cp:lastModifiedBy>
  <cp:revision>85</cp:revision>
  <dcterms:created xsi:type="dcterms:W3CDTF">2018-07-26T07:39:47Z</dcterms:created>
  <dcterms:modified xsi:type="dcterms:W3CDTF">2024-04-15T13:42:07Z</dcterms:modified>
</cp:coreProperties>
</file>